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1" r:id="rId2"/>
    <p:sldId id="424" r:id="rId3"/>
    <p:sldId id="487" r:id="rId4"/>
    <p:sldId id="488" r:id="rId5"/>
    <p:sldId id="489" r:id="rId6"/>
    <p:sldId id="502" r:id="rId7"/>
    <p:sldId id="401" r:id="rId8"/>
    <p:sldId id="491" r:id="rId9"/>
    <p:sldId id="494" r:id="rId10"/>
    <p:sldId id="495" r:id="rId11"/>
    <p:sldId id="496" r:id="rId12"/>
    <p:sldId id="498" r:id="rId13"/>
    <p:sldId id="500" r:id="rId14"/>
    <p:sldId id="492" r:id="rId15"/>
    <p:sldId id="474" r:id="rId16"/>
    <p:sldId id="484" r:id="rId17"/>
    <p:sldId id="485" r:id="rId18"/>
    <p:sldId id="486" r:id="rId19"/>
    <p:sldId id="501" r:id="rId20"/>
    <p:sldId id="447" r:id="rId2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B95"/>
    <a:srgbClr val="28F2E0"/>
    <a:srgbClr val="EAE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47" autoAdjust="0"/>
    <p:restoredTop sz="95680" autoAdjust="0"/>
  </p:normalViewPr>
  <p:slideViewPr>
    <p:cSldViewPr>
      <p:cViewPr varScale="1">
        <p:scale>
          <a:sx n="153" d="100"/>
          <a:sy n="153" d="100"/>
        </p:scale>
        <p:origin x="80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888" cy="465138"/>
          </a:xfrm>
          <a:prstGeom prst="rect">
            <a:avLst/>
          </a:prstGeom>
        </p:spPr>
        <p:txBody>
          <a:bodyPr vert="horz" lIns="92050" tIns="46025" rIns="92050" bIns="4602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925" y="0"/>
            <a:ext cx="3036888" cy="465138"/>
          </a:xfrm>
          <a:prstGeom prst="rect">
            <a:avLst/>
          </a:prstGeom>
        </p:spPr>
        <p:txBody>
          <a:bodyPr vert="horz" wrap="square" lIns="92050" tIns="46025" rIns="92050" bIns="4602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28A4F8DC-E252-4492-92B6-C1FE3CAA202D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6888" cy="465138"/>
          </a:xfrm>
          <a:prstGeom prst="rect">
            <a:avLst/>
          </a:prstGeom>
        </p:spPr>
        <p:txBody>
          <a:bodyPr vert="horz" lIns="92050" tIns="46025" rIns="92050" bIns="4602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925" y="8829675"/>
            <a:ext cx="3036888" cy="465138"/>
          </a:xfrm>
          <a:prstGeom prst="rect">
            <a:avLst/>
          </a:prstGeom>
        </p:spPr>
        <p:txBody>
          <a:bodyPr vert="horz" wrap="square" lIns="92050" tIns="46025" rIns="92050" bIns="4602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DD7DBCE-1366-4A18-8B5A-851CCFDB11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36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888" cy="465138"/>
          </a:xfrm>
          <a:prstGeom prst="rect">
            <a:avLst/>
          </a:prstGeom>
        </p:spPr>
        <p:txBody>
          <a:bodyPr vert="horz" lIns="93163" tIns="46582" rIns="93163" bIns="465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925" y="0"/>
            <a:ext cx="3036888" cy="465138"/>
          </a:xfrm>
          <a:prstGeom prst="rect">
            <a:avLst/>
          </a:prstGeom>
        </p:spPr>
        <p:txBody>
          <a:bodyPr vert="horz" wrap="square" lIns="93163" tIns="46582" rIns="93163" bIns="465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20FC5A0-1784-470D-9851-3F9E8EAEFE3E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3" tIns="46582" rIns="93163" bIns="4658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6425"/>
            <a:ext cx="5610225" cy="4181475"/>
          </a:xfrm>
          <a:prstGeom prst="rect">
            <a:avLst/>
          </a:prstGeom>
        </p:spPr>
        <p:txBody>
          <a:bodyPr vert="horz" lIns="93163" tIns="46582" rIns="93163" bIns="46582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6888" cy="465138"/>
          </a:xfrm>
          <a:prstGeom prst="rect">
            <a:avLst/>
          </a:prstGeom>
        </p:spPr>
        <p:txBody>
          <a:bodyPr vert="horz" lIns="93163" tIns="46582" rIns="93163" bIns="465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925" y="8829675"/>
            <a:ext cx="3036888" cy="465138"/>
          </a:xfrm>
          <a:prstGeom prst="rect">
            <a:avLst/>
          </a:prstGeom>
        </p:spPr>
        <p:txBody>
          <a:bodyPr vert="horz" wrap="square" lIns="93163" tIns="46582" rIns="93163" bIns="4658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F5EC0E4-5C25-4C6D-BFC4-25192D88D8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71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ea typeface="ＭＳ Ｐゴシック" pitchFamily="34" charset="-128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AB600B-8810-476E-B214-6B9A44739E67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253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80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395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76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144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20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9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65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20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831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00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858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Follow-up surveys</a:t>
            </a:r>
            <a:r>
              <a:rPr lang="en-US" baseline="0" dirty="0"/>
              <a:t> afterwards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933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13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571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14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25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Guests</a:t>
            </a:r>
            <a:r>
              <a:rPr lang="en-US" sz="1100" baseline="0" dirty="0">
                <a:ea typeface="ＭＳ Ｐゴシック" pitchFamily="34" charset="-128"/>
              </a:rPr>
              <a:t> may be uncomfortable, please make sure you are already “on,” focusing on guests if they are standing right across from you… Say hi, be friendly, etc.</a:t>
            </a:r>
            <a:endParaRPr lang="en-US" sz="1100" dirty="0">
              <a:ea typeface="ＭＳ Ｐゴシック" pitchFamily="34" charset="-128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There will be surges of guests arriving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First come, first</a:t>
            </a:r>
            <a:r>
              <a:rPr lang="en-US" sz="1100" baseline="0" dirty="0">
                <a:ea typeface="ＭＳ Ｐゴシック" pitchFamily="34" charset="-128"/>
              </a:rPr>
              <a:t> served</a:t>
            </a:r>
            <a:endParaRPr lang="en-US" sz="1100" dirty="0">
              <a:ea typeface="ＭＳ Ｐゴシック" pitchFamily="34" charset="-128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Morning is the busiest time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You may or may not get a guest right away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Language</a:t>
            </a:r>
            <a:r>
              <a:rPr lang="en-US" sz="1100" baseline="0" dirty="0">
                <a:ea typeface="ＭＳ Ｐゴシック" pitchFamily="34" charset="-128"/>
              </a:rPr>
              <a:t> – if you speak a language other than English you may be pulled aside to wait</a:t>
            </a:r>
            <a:endParaRPr lang="en-US" sz="1100" dirty="0">
              <a:ea typeface="ＭＳ Ｐゴシック" pitchFamily="34" charset="-128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Families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Each individual in the family will need a set of forms filled out (exception is housing)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Two navigators should pair up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Kids really should go to child care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100" dirty="0">
                <a:ea typeface="ＭＳ Ｐゴシック" pitchFamily="34" charset="-128"/>
              </a:rPr>
              <a:t>Services are for adults only</a:t>
            </a:r>
            <a:r>
              <a:rPr lang="en-US" sz="1100" baseline="0" dirty="0">
                <a:ea typeface="ＭＳ Ｐゴシック" pitchFamily="34" charset="-128"/>
              </a:rPr>
              <a:t> </a:t>
            </a:r>
            <a:r>
              <a:rPr lang="en-US" sz="1100" baseline="0" dirty="0">
                <a:ea typeface="ＭＳ Ｐゴシック" pitchFamily="34" charset="-128"/>
                <a:sym typeface="Wingdings"/>
              </a:rPr>
              <a:t></a:t>
            </a:r>
            <a:endParaRPr lang="en-US" sz="1100" dirty="0">
              <a:ea typeface="ＭＳ Ｐゴシック" pitchFamily="34" charset="-128"/>
            </a:endParaRPr>
          </a:p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98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23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C0E4-5C25-4C6D-BFC4-25192D88D84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24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152400"/>
            <a:ext cx="1619250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March 27, 2009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Project Homeless Connect Omaha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Creighton University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9B5033-40A8-4B6C-8D79-05E43266AD5B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F03EE-45B7-432C-90C7-7E1E567808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3686D-E377-45E2-999D-982813217A70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7BA9B-F0B3-4E88-A3D2-AB61309BF8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152400"/>
            <a:ext cx="1619250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1B8DA-D9E6-4807-9B1D-BB17C4DA54B9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FF0C6-2470-4A71-8FFD-59FCF6F76D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152400"/>
            <a:ext cx="1619250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B515C-4BC5-4C8A-B9C5-CBA9A1CA46ED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3CD12-9E20-43F2-9AB4-FD37242316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152400"/>
            <a:ext cx="1619250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5068CF-7F34-4282-9039-F7052B07425F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E1E46-634B-4F22-89CA-A365E0315B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E2DA6E-29C2-45A9-82AD-3728B14F63FC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2D89A-8A79-4649-8034-B4BA86846D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152400"/>
            <a:ext cx="1619250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F275A5-8092-42C0-A703-A289082A7B57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84615-E718-4A48-BB55-044A4D321C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EDC7B-6408-42A8-8871-DF8DFE10B708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93D03-300E-4835-B4C4-149C1A56C9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89C6D0-A5C0-4BCA-91B2-B787A6F20A65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D8BD3-4969-4DDD-ACC6-3DF8EF5882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F72233-CFC3-4D1F-A922-DB955AFEA744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72EF1-7C84-4B37-A191-8CA485726B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9F3D6A-1D24-442E-B657-8E30D5CB956C}" type="datetime1">
              <a:rPr lang="en-US"/>
              <a:pPr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B0C60C0-3594-4482-A021-84E55464E7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893" r:id="rId5"/>
    <p:sldLayoutId id="214748390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29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29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29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29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29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29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ITlTcATpX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gLP7m_zjR9Y?feature=oembed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0BzQjcDyWqVhddVBPQ2VrdXEwbDg/view?usp=sharin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44933" y="59266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5F61B11-3DAA-3B4B-9D20-673D0C51EC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40" y="319298"/>
            <a:ext cx="9082920" cy="6219404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8D6F8C1-7961-DC43-BE6A-D1A72C88DA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11" y="444500"/>
            <a:ext cx="7894378" cy="594360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C5C1DFF-EEF9-8E45-8F2F-F161E365BC93}"/>
              </a:ext>
            </a:extLst>
          </p:cNvPr>
          <p:cNvSpPr/>
          <p:nvPr/>
        </p:nvSpPr>
        <p:spPr>
          <a:xfrm>
            <a:off x="624811" y="571500"/>
            <a:ext cx="304800" cy="5715000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Ç</a:t>
            </a:r>
            <a:r>
              <a:rPr lang="en-US" dirty="0"/>
              <a:t>√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0BCCA1-DDEF-4441-A368-DB30DABBA445}"/>
              </a:ext>
            </a:extLst>
          </p:cNvPr>
          <p:cNvSpPr/>
          <p:nvPr/>
        </p:nvSpPr>
        <p:spPr>
          <a:xfrm>
            <a:off x="4724400" y="571500"/>
            <a:ext cx="304800" cy="4203700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Ç</a:t>
            </a:r>
            <a:r>
              <a:rPr lang="en-US" dirty="0"/>
              <a:t>√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CAA8B9-12DB-1A4B-9764-37D3C771B91D}"/>
              </a:ext>
            </a:extLst>
          </p:cNvPr>
          <p:cNvSpPr/>
          <p:nvPr/>
        </p:nvSpPr>
        <p:spPr>
          <a:xfrm>
            <a:off x="777211" y="571500"/>
            <a:ext cx="914400" cy="5715000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Ç</a:t>
            </a:r>
            <a:r>
              <a:rPr lang="en-US" dirty="0"/>
              <a:t>√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8661A1-A4B3-014B-B8AB-37CA3B3785BC}"/>
              </a:ext>
            </a:extLst>
          </p:cNvPr>
          <p:cNvSpPr/>
          <p:nvPr/>
        </p:nvSpPr>
        <p:spPr>
          <a:xfrm>
            <a:off x="4876800" y="571500"/>
            <a:ext cx="1054100" cy="4203700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Ç</a:t>
            </a:r>
            <a:r>
              <a:rPr lang="en-US" dirty="0"/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11083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C5A9606E-ABE9-F048-935B-3A61F27A63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588" y="278316"/>
            <a:ext cx="8524823" cy="6301367"/>
          </a:xfrm>
        </p:spPr>
      </p:pic>
    </p:spTree>
    <p:extLst>
      <p:ext uri="{BB962C8B-B14F-4D97-AF65-F5344CB8AC3E}">
        <p14:creationId xmlns:p14="http://schemas.microsoft.com/office/powerpoint/2010/main" val="1903508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C5A9606E-ABE9-F048-935B-3A61F27A63A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596" y="482600"/>
            <a:ext cx="4038600" cy="5749164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01A351-ECF1-B64B-9CB6-76FA3102F5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806" y="287866"/>
            <a:ext cx="3824214" cy="6138632"/>
          </a:xfrm>
        </p:spPr>
      </p:pic>
    </p:spTree>
    <p:extLst>
      <p:ext uri="{BB962C8B-B14F-4D97-AF65-F5344CB8AC3E}">
        <p14:creationId xmlns:p14="http://schemas.microsoft.com/office/powerpoint/2010/main" val="2120296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7998304-EDBB-644E-B083-0E33BFD47C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40" y="444675"/>
            <a:ext cx="4454860" cy="5839140"/>
          </a:xfrm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005A85D-B8FF-5A45-8D75-6F6EA33EFE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340" y="454691"/>
            <a:ext cx="4454860" cy="5819109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D583DDE-E9FD-8547-A174-6B17D74BB078}"/>
              </a:ext>
            </a:extLst>
          </p:cNvPr>
          <p:cNvSpPr/>
          <p:nvPr/>
        </p:nvSpPr>
        <p:spPr>
          <a:xfrm>
            <a:off x="117140" y="838200"/>
            <a:ext cx="4454860" cy="1219200"/>
          </a:xfrm>
          <a:prstGeom prst="rect">
            <a:avLst/>
          </a:prstGeom>
          <a:noFill/>
          <a:ln w="444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5F00DE-B6D6-5346-A922-17C7A095466B}"/>
              </a:ext>
            </a:extLst>
          </p:cNvPr>
          <p:cNvSpPr/>
          <p:nvPr/>
        </p:nvSpPr>
        <p:spPr>
          <a:xfrm>
            <a:off x="4638340" y="5181600"/>
            <a:ext cx="4454860" cy="838200"/>
          </a:xfrm>
          <a:prstGeom prst="rect">
            <a:avLst/>
          </a:prstGeom>
          <a:noFill/>
          <a:ln w="444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17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Maps and More Info!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>
                <a:ea typeface="ＭＳ Ｐゴシック" pitchFamily="34" charset="-128"/>
              </a:rPr>
              <a:t>KFC Spine</a:t>
            </a:r>
          </a:p>
          <a:p>
            <a:pPr>
              <a:buFont typeface="Wingdings" charset="2"/>
              <a:buChar char="ü"/>
            </a:pPr>
            <a:r>
              <a:rPr lang="en-US" dirty="0">
                <a:ea typeface="ＭＳ Ｐゴシック" pitchFamily="34" charset="-128"/>
              </a:rPr>
              <a:t>Social Services Side</a:t>
            </a:r>
          </a:p>
          <a:p>
            <a:pPr>
              <a:buFont typeface="Wingdings" charset="2"/>
              <a:buChar char="ü"/>
            </a:pPr>
            <a:r>
              <a:rPr lang="en-US" dirty="0">
                <a:ea typeface="ＭＳ Ｐゴシック" pitchFamily="34" charset="-128"/>
              </a:rPr>
              <a:t>Health Services Side</a:t>
            </a:r>
          </a:p>
        </p:txBody>
      </p:sp>
      <p:pic>
        <p:nvPicPr>
          <p:cNvPr id="5" name="Content Placeholder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200" y="3210534"/>
            <a:ext cx="4005331" cy="300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210534"/>
            <a:ext cx="4386394" cy="300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27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l"/>
            <a:r>
              <a:rPr lang="en-US" b="1" dirty="0"/>
              <a:t>WHERE IT ALL HAPPENS!</a:t>
            </a:r>
          </a:p>
        </p:txBody>
      </p:sp>
      <p:pic>
        <p:nvPicPr>
          <p:cNvPr id="7" name="Content Placeholder 6" descr="KFC_Courts.jp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475" r="-10475"/>
          <a:stretch>
            <a:fillRect/>
          </a:stretch>
        </p:blipFill>
        <p:spPr>
          <a:xfrm>
            <a:off x="-533400" y="1143000"/>
            <a:ext cx="9982200" cy="5322197"/>
          </a:xfrm>
        </p:spPr>
      </p:pic>
      <p:sp>
        <p:nvSpPr>
          <p:cNvPr id="8" name="TextBox 7"/>
          <p:cNvSpPr txBox="1"/>
          <p:nvPr/>
        </p:nvSpPr>
        <p:spPr>
          <a:xfrm rot="18794164">
            <a:off x="6006105" y="4865315"/>
            <a:ext cx="3303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</a:rPr>
              <a:t>YOU ARE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86600" y="24384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LOCKER ROOMS</a:t>
            </a:r>
          </a:p>
        </p:txBody>
      </p:sp>
      <p:sp>
        <p:nvSpPr>
          <p:cNvPr id="10" name="TextBox 9"/>
          <p:cNvSpPr txBox="1"/>
          <p:nvPr/>
        </p:nvSpPr>
        <p:spPr>
          <a:xfrm rot="21071033">
            <a:off x="2224630" y="2726061"/>
            <a:ext cx="2032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walkway between 2 sides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267200" y="2895600"/>
            <a:ext cx="3962400" cy="228600"/>
          </a:xfrm>
          <a:prstGeom prst="straightConnector1">
            <a:avLst/>
          </a:prstGeom>
          <a:ln w="53975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57200" y="3429000"/>
            <a:ext cx="777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FOOD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19400" y="3505200"/>
            <a:ext cx="2047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</a:rPr>
              <a:t>SOCIAL SERVICES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72200" y="2743200"/>
            <a:ext cx="1701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MEDICAL SERVICES</a:t>
            </a:r>
          </a:p>
        </p:txBody>
      </p:sp>
      <p:sp>
        <p:nvSpPr>
          <p:cNvPr id="21" name="Oval 20"/>
          <p:cNvSpPr/>
          <p:nvPr/>
        </p:nvSpPr>
        <p:spPr>
          <a:xfrm>
            <a:off x="3505200" y="2971800"/>
            <a:ext cx="228600" cy="228600"/>
          </a:xfrm>
          <a:prstGeom prst="ellipse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48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45" y="542668"/>
            <a:ext cx="8686800" cy="5674844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l"/>
            <a:r>
              <a:rPr lang="en-US" b="1" dirty="0"/>
              <a:t>KFC “Spine”</a:t>
            </a:r>
          </a:p>
        </p:txBody>
      </p:sp>
      <p:sp>
        <p:nvSpPr>
          <p:cNvPr id="8" name="TextBox 7"/>
          <p:cNvSpPr txBox="1"/>
          <p:nvPr/>
        </p:nvSpPr>
        <p:spPr>
          <a:xfrm rot="18794164">
            <a:off x="6006105" y="4865315"/>
            <a:ext cx="3303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</a:rPr>
              <a:t>YOU ARE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86600" y="24384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LOCKER ROOMS</a:t>
            </a:r>
          </a:p>
        </p:txBody>
      </p:sp>
      <p:sp>
        <p:nvSpPr>
          <p:cNvPr id="10" name="TextBox 9"/>
          <p:cNvSpPr txBox="1"/>
          <p:nvPr/>
        </p:nvSpPr>
        <p:spPr>
          <a:xfrm rot="21071033">
            <a:off x="2224630" y="2726061"/>
            <a:ext cx="2032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walkway between 2 sides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21070" y="2297171"/>
            <a:ext cx="777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FOOD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19400" y="3505200"/>
            <a:ext cx="2047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</a:rPr>
              <a:t>SOCIAL SERVICES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72200" y="2743200"/>
            <a:ext cx="1701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MEDICAL SERVICES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914400" y="3594722"/>
            <a:ext cx="5257800" cy="7109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335811" y="3398181"/>
            <a:ext cx="941431" cy="638891"/>
          </a:xfrm>
          <a:prstGeom prst="rect">
            <a:avLst/>
          </a:prstGeom>
          <a:noFill/>
          <a:ln w="4445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822855" y="2912357"/>
            <a:ext cx="533400" cy="461545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7219350" y="1890263"/>
            <a:ext cx="1162650" cy="1046373"/>
          </a:xfrm>
          <a:prstGeom prst="star5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0DF51C-A7FE-504F-967F-E0002909B94B}"/>
              </a:ext>
            </a:extLst>
          </p:cNvPr>
          <p:cNvSpPr/>
          <p:nvPr/>
        </p:nvSpPr>
        <p:spPr>
          <a:xfrm>
            <a:off x="3889132" y="4114800"/>
            <a:ext cx="3388110" cy="1371600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CEF785-46EE-0040-8DB6-21B25269FA90}"/>
              </a:ext>
            </a:extLst>
          </p:cNvPr>
          <p:cNvSpPr/>
          <p:nvPr/>
        </p:nvSpPr>
        <p:spPr>
          <a:xfrm>
            <a:off x="470351" y="4114800"/>
            <a:ext cx="3418781" cy="1371600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3F4B5-DC00-7040-A4F1-3B6BE5FB6E5D}"/>
              </a:ext>
            </a:extLst>
          </p:cNvPr>
          <p:cNvSpPr txBox="1"/>
          <p:nvPr/>
        </p:nvSpPr>
        <p:spPr>
          <a:xfrm>
            <a:off x="4138318" y="4357521"/>
            <a:ext cx="1534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Social Services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6875B1-6B87-1D4B-B96D-5DFC48311D76}"/>
              </a:ext>
            </a:extLst>
          </p:cNvPr>
          <p:cNvSpPr txBox="1"/>
          <p:nvPr/>
        </p:nvSpPr>
        <p:spPr>
          <a:xfrm>
            <a:off x="5359345" y="4718309"/>
            <a:ext cx="1534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Tables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34791B-FC6A-5246-BA17-9EEF2C63B5C7}"/>
              </a:ext>
            </a:extLst>
          </p:cNvPr>
          <p:cNvSpPr txBox="1"/>
          <p:nvPr/>
        </p:nvSpPr>
        <p:spPr>
          <a:xfrm>
            <a:off x="1360715" y="4385903"/>
            <a:ext cx="1938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Health Screenings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39C0F8-086D-9445-9FC5-A9ED750C463F}"/>
              </a:ext>
            </a:extLst>
          </p:cNvPr>
          <p:cNvSpPr txBox="1"/>
          <p:nvPr/>
        </p:nvSpPr>
        <p:spPr>
          <a:xfrm rot="16200000">
            <a:off x="-55782" y="4667176"/>
            <a:ext cx="1629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Haircuts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C332C3-1AE6-244D-8ACD-A7CD8506C031}"/>
              </a:ext>
            </a:extLst>
          </p:cNvPr>
          <p:cNvSpPr txBox="1"/>
          <p:nvPr/>
        </p:nvSpPr>
        <p:spPr>
          <a:xfrm rot="5400000">
            <a:off x="6283142" y="4740381"/>
            <a:ext cx="1120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Food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53FED23-8B93-1542-977F-5E47E9D9A3E4}"/>
              </a:ext>
            </a:extLst>
          </p:cNvPr>
          <p:cNvCxnSpPr>
            <a:cxnSpLocks/>
          </p:cNvCxnSpPr>
          <p:nvPr/>
        </p:nvCxnSpPr>
        <p:spPr>
          <a:xfrm flipV="1">
            <a:off x="7162800" y="2936636"/>
            <a:ext cx="0" cy="518661"/>
          </a:xfrm>
          <a:prstGeom prst="line">
            <a:avLst/>
          </a:prstGeom>
          <a:ln w="3810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87181E7-892B-6142-8955-6E24EF8386BD}"/>
              </a:ext>
            </a:extLst>
          </p:cNvPr>
          <p:cNvCxnSpPr>
            <a:cxnSpLocks/>
          </p:cNvCxnSpPr>
          <p:nvPr/>
        </p:nvCxnSpPr>
        <p:spPr>
          <a:xfrm flipV="1">
            <a:off x="6893460" y="2936635"/>
            <a:ext cx="0" cy="518661"/>
          </a:xfrm>
          <a:prstGeom prst="line">
            <a:avLst/>
          </a:prstGeom>
          <a:ln w="3810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4350CAA-94CC-0940-A6C5-44019D8B7641}"/>
              </a:ext>
            </a:extLst>
          </p:cNvPr>
          <p:cNvSpPr txBox="1"/>
          <p:nvPr/>
        </p:nvSpPr>
        <p:spPr>
          <a:xfrm>
            <a:off x="3103059" y="3338825"/>
            <a:ext cx="1687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KFC </a:t>
            </a:r>
            <a:r>
              <a:rPr lang="en-US" sz="1200" b="1" dirty="0">
                <a:latin typeface="+mn-lt"/>
              </a:rPr>
              <a:t>SPINE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76A7A4F-0B5B-4C4E-9504-EB029BFBB2AC}"/>
              </a:ext>
            </a:extLst>
          </p:cNvPr>
          <p:cNvGrpSpPr/>
          <p:nvPr/>
        </p:nvGrpSpPr>
        <p:grpSpPr>
          <a:xfrm>
            <a:off x="101336" y="3026429"/>
            <a:ext cx="493268" cy="1016872"/>
            <a:chOff x="127000" y="3020200"/>
            <a:chExt cx="493268" cy="101687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5DD907C-4276-A247-B8FC-FE5C1981DA66}"/>
                </a:ext>
              </a:extLst>
            </p:cNvPr>
            <p:cNvSpPr/>
            <p:nvPr/>
          </p:nvSpPr>
          <p:spPr>
            <a:xfrm rot="5400000">
              <a:off x="-134802" y="3282002"/>
              <a:ext cx="1016872" cy="493268"/>
            </a:xfrm>
            <a:prstGeom prst="rect">
              <a:avLst/>
            </a:prstGeom>
            <a:noFill/>
            <a:ln w="4445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0EF832B-F0D5-644E-AEE2-059E7B1CAC84}"/>
                </a:ext>
              </a:extLst>
            </p:cNvPr>
            <p:cNvSpPr txBox="1"/>
            <p:nvPr/>
          </p:nvSpPr>
          <p:spPr>
            <a:xfrm rot="16200000">
              <a:off x="-54307" y="3443215"/>
              <a:ext cx="8712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+mj-lt"/>
                </a:rPr>
                <a:t>Coat Racks</a:t>
              </a:r>
            </a:p>
          </p:txBody>
        </p: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436A22F-1ECC-E847-825D-33336349397F}"/>
              </a:ext>
            </a:extLst>
          </p:cNvPr>
          <p:cNvCxnSpPr>
            <a:cxnSpLocks/>
          </p:cNvCxnSpPr>
          <p:nvPr/>
        </p:nvCxnSpPr>
        <p:spPr>
          <a:xfrm>
            <a:off x="3892064" y="4023576"/>
            <a:ext cx="0" cy="1638319"/>
          </a:xfrm>
          <a:prstGeom prst="straightConnector1">
            <a:avLst/>
          </a:prstGeom>
          <a:ln w="57150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71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67" y="406290"/>
            <a:ext cx="8586228" cy="6575401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94042"/>
            <a:ext cx="8229600" cy="1143000"/>
          </a:xfrm>
        </p:spPr>
        <p:txBody>
          <a:bodyPr/>
          <a:lstStyle/>
          <a:p>
            <a:pPr algn="l"/>
            <a:r>
              <a:rPr lang="en-US" b="1" dirty="0"/>
              <a:t>Social Services Side</a:t>
            </a:r>
          </a:p>
        </p:txBody>
      </p:sp>
      <p:sp>
        <p:nvSpPr>
          <p:cNvPr id="8" name="TextBox 7"/>
          <p:cNvSpPr txBox="1"/>
          <p:nvPr/>
        </p:nvSpPr>
        <p:spPr>
          <a:xfrm rot="18794164">
            <a:off x="6006105" y="4865315"/>
            <a:ext cx="3303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</a:rPr>
              <a:t>YOU ARE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86600" y="24384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LOCKER ROOMS</a:t>
            </a:r>
          </a:p>
        </p:txBody>
      </p:sp>
      <p:sp>
        <p:nvSpPr>
          <p:cNvPr id="10" name="TextBox 9"/>
          <p:cNvSpPr txBox="1"/>
          <p:nvPr/>
        </p:nvSpPr>
        <p:spPr>
          <a:xfrm rot="21071033">
            <a:off x="2224630" y="2726061"/>
            <a:ext cx="2032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walkway between 2 sides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3429000"/>
            <a:ext cx="777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FOOD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19400" y="3505200"/>
            <a:ext cx="2047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</a:rPr>
              <a:t>SOCIAL SERVICES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72200" y="2743200"/>
            <a:ext cx="1701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MEDICAL SERVICES</a:t>
            </a:r>
          </a:p>
        </p:txBody>
      </p:sp>
      <p:sp>
        <p:nvSpPr>
          <p:cNvPr id="2" name="Rectangle 1"/>
          <p:cNvSpPr/>
          <p:nvPr/>
        </p:nvSpPr>
        <p:spPr>
          <a:xfrm>
            <a:off x="5409974" y="1297445"/>
            <a:ext cx="1020361" cy="428981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92436" y="6020800"/>
            <a:ext cx="1062009" cy="710405"/>
          </a:xfrm>
          <a:prstGeom prst="rect">
            <a:avLst/>
          </a:prstGeom>
          <a:noFill/>
          <a:ln w="4445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3268" y="1134294"/>
            <a:ext cx="3680700" cy="2322890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3403215">
            <a:off x="7376632" y="1080504"/>
            <a:ext cx="1201468" cy="513862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30335" y="377116"/>
            <a:ext cx="1429888" cy="457639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5-Point Star 2"/>
          <p:cNvSpPr/>
          <p:nvPr/>
        </p:nvSpPr>
        <p:spPr>
          <a:xfrm>
            <a:off x="4344812" y="3461448"/>
            <a:ext cx="1812304" cy="1506741"/>
          </a:xfrm>
          <a:prstGeom prst="star5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 rot="5400000">
            <a:off x="3054162" y="5376045"/>
            <a:ext cx="338556" cy="1266894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688053" y="688934"/>
            <a:ext cx="828976" cy="563985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 flipH="1" flipV="1">
            <a:off x="135167" y="6731205"/>
            <a:ext cx="7725057" cy="48016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530E0F-540E-244C-833F-DDCBCF974404}"/>
              </a:ext>
            </a:extLst>
          </p:cNvPr>
          <p:cNvGrpSpPr/>
          <p:nvPr/>
        </p:nvGrpSpPr>
        <p:grpSpPr>
          <a:xfrm>
            <a:off x="6858000" y="601840"/>
            <a:ext cx="838200" cy="5265560"/>
            <a:chOff x="6858000" y="601840"/>
            <a:chExt cx="838200" cy="5416176"/>
          </a:xfrm>
        </p:grpSpPr>
        <p:cxnSp>
          <p:nvCxnSpPr>
            <p:cNvPr id="6" name="Straight Connector 5"/>
            <p:cNvCxnSpPr>
              <a:cxnSpLocks/>
            </p:cNvCxnSpPr>
            <p:nvPr/>
          </p:nvCxnSpPr>
          <p:spPr>
            <a:xfrm>
              <a:off x="7696200" y="601840"/>
              <a:ext cx="0" cy="5416176"/>
            </a:xfrm>
            <a:prstGeom prst="line">
              <a:avLst/>
            </a:prstGeom>
            <a:ln w="50800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DD9CC24-B7FA-7342-A953-425506522E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8000" y="5943600"/>
              <a:ext cx="838200" cy="0"/>
            </a:xfrm>
            <a:prstGeom prst="line">
              <a:avLst/>
            </a:prstGeom>
            <a:ln w="50800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D233FD26-7877-E448-B526-AA21300F17FA}"/>
              </a:ext>
            </a:extLst>
          </p:cNvPr>
          <p:cNvSpPr/>
          <p:nvPr/>
        </p:nvSpPr>
        <p:spPr>
          <a:xfrm>
            <a:off x="838201" y="5011940"/>
            <a:ext cx="1547486" cy="1163693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C4901D7-75E7-E04A-839E-78203D26B3F8}"/>
              </a:ext>
            </a:extLst>
          </p:cNvPr>
          <p:cNvSpPr/>
          <p:nvPr/>
        </p:nvSpPr>
        <p:spPr>
          <a:xfrm>
            <a:off x="4266080" y="5272479"/>
            <a:ext cx="3049120" cy="1121339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CD862B-B3D9-B748-9C3C-AE634460ADDA}"/>
              </a:ext>
            </a:extLst>
          </p:cNvPr>
          <p:cNvSpPr/>
          <p:nvPr/>
        </p:nvSpPr>
        <p:spPr>
          <a:xfrm>
            <a:off x="5977967" y="2553208"/>
            <a:ext cx="914693" cy="344737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BC32474-7687-0447-9772-3D9303F7A32E}"/>
              </a:ext>
            </a:extLst>
          </p:cNvPr>
          <p:cNvSpPr/>
          <p:nvPr/>
        </p:nvSpPr>
        <p:spPr>
          <a:xfrm>
            <a:off x="838201" y="3942219"/>
            <a:ext cx="1547486" cy="1163693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B9B3472-078C-B94B-A67B-F29A8AF215E5}"/>
              </a:ext>
            </a:extLst>
          </p:cNvPr>
          <p:cNvSpPr/>
          <p:nvPr/>
        </p:nvSpPr>
        <p:spPr>
          <a:xfrm>
            <a:off x="845888" y="2840070"/>
            <a:ext cx="1547486" cy="1163693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F708E13-2769-5849-9B1F-D8229933B7C4}"/>
              </a:ext>
            </a:extLst>
          </p:cNvPr>
          <p:cNvSpPr/>
          <p:nvPr/>
        </p:nvSpPr>
        <p:spPr>
          <a:xfrm>
            <a:off x="4453968" y="1176356"/>
            <a:ext cx="2814494" cy="1490644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ECF234-8EAB-9443-9A3A-1ED1857F4163}"/>
              </a:ext>
            </a:extLst>
          </p:cNvPr>
          <p:cNvSpPr txBox="1"/>
          <p:nvPr/>
        </p:nvSpPr>
        <p:spPr>
          <a:xfrm rot="5400000">
            <a:off x="7465652" y="2227073"/>
            <a:ext cx="133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</a:rPr>
              <a:t>Legal Waiting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C12C7F-551F-A94B-8EE6-CDE91C29B653}"/>
              </a:ext>
            </a:extLst>
          </p:cNvPr>
          <p:cNvSpPr/>
          <p:nvPr/>
        </p:nvSpPr>
        <p:spPr>
          <a:xfrm>
            <a:off x="7848668" y="1569631"/>
            <a:ext cx="601254" cy="1501501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>
            <a:extLst>
              <a:ext uri="{FF2B5EF4-FFF2-40B4-BE49-F238E27FC236}">
                <a16:creationId xmlns:a16="http://schemas.microsoft.com/office/drawing/2014/main" id="{C9B56325-8D4C-0945-AE2C-AC32D63841CA}"/>
              </a:ext>
            </a:extLst>
          </p:cNvPr>
          <p:cNvSpPr/>
          <p:nvPr/>
        </p:nvSpPr>
        <p:spPr>
          <a:xfrm>
            <a:off x="2782062" y="2920722"/>
            <a:ext cx="329024" cy="321772"/>
          </a:xfrm>
          <a:prstGeom prst="star5">
            <a:avLst/>
          </a:prstGeom>
          <a:solidFill>
            <a:srgbClr val="FF0000"/>
          </a:solidFill>
          <a:ln w="444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F4B147F-64F0-2441-B41E-A73581E8C895}"/>
              </a:ext>
            </a:extLst>
          </p:cNvPr>
          <p:cNvCxnSpPr>
            <a:cxnSpLocks/>
          </p:cNvCxnSpPr>
          <p:nvPr/>
        </p:nvCxnSpPr>
        <p:spPr>
          <a:xfrm>
            <a:off x="304800" y="688934"/>
            <a:ext cx="0" cy="5915541"/>
          </a:xfrm>
          <a:prstGeom prst="straightConnector1">
            <a:avLst/>
          </a:prstGeom>
          <a:ln w="57150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6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3" grpId="0" animBg="1"/>
      <p:bldP spid="21" grpId="0" animBg="1"/>
      <p:bldP spid="2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82141"/>
            <a:ext cx="8088160" cy="6077063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94042"/>
            <a:ext cx="8229600" cy="1143000"/>
          </a:xfrm>
        </p:spPr>
        <p:txBody>
          <a:bodyPr/>
          <a:lstStyle/>
          <a:p>
            <a:pPr algn="l"/>
            <a:r>
              <a:rPr lang="en-US" b="1" dirty="0"/>
              <a:t>Health Screenings Side</a:t>
            </a:r>
          </a:p>
        </p:txBody>
      </p:sp>
      <p:sp>
        <p:nvSpPr>
          <p:cNvPr id="8" name="TextBox 7"/>
          <p:cNvSpPr txBox="1"/>
          <p:nvPr/>
        </p:nvSpPr>
        <p:spPr>
          <a:xfrm rot="18794164">
            <a:off x="6006105" y="4865315"/>
            <a:ext cx="3303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</a:rPr>
              <a:t>YOU ARE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86600" y="2438400"/>
            <a:ext cx="2590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LOCKER ROOMS</a:t>
            </a:r>
          </a:p>
        </p:txBody>
      </p:sp>
      <p:sp>
        <p:nvSpPr>
          <p:cNvPr id="10" name="TextBox 9"/>
          <p:cNvSpPr txBox="1"/>
          <p:nvPr/>
        </p:nvSpPr>
        <p:spPr>
          <a:xfrm rot="21071033">
            <a:off x="2224630" y="2726061"/>
            <a:ext cx="2032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walkway between 2 sides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19400" y="3505200"/>
            <a:ext cx="2047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</a:rPr>
              <a:t>SOCIAL SERVICES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72200" y="2743200"/>
            <a:ext cx="1701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MEDICAL SERVICES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 flipH="1">
            <a:off x="7152506" y="6176443"/>
            <a:ext cx="1827439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074205" y="5910514"/>
            <a:ext cx="1905002" cy="439370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798043" y="4418951"/>
            <a:ext cx="2288557" cy="1601965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7682" y="3020199"/>
            <a:ext cx="1122436" cy="1389093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73544" y="2191022"/>
            <a:ext cx="1134620" cy="1064489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3667552" y="1397000"/>
            <a:ext cx="813518" cy="823555"/>
          </a:xfrm>
          <a:prstGeom prst="star5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3363549" y="3102634"/>
            <a:ext cx="1246507" cy="1219957"/>
          </a:xfrm>
          <a:prstGeom prst="star5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5-Point Star 25"/>
          <p:cNvSpPr/>
          <p:nvPr/>
        </p:nvSpPr>
        <p:spPr>
          <a:xfrm>
            <a:off x="3647778" y="5352888"/>
            <a:ext cx="813518" cy="823555"/>
          </a:xfrm>
          <a:prstGeom prst="star5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b="1" dirty="0"/>
              <a:t>Medical/dental/psychiatric screening waiting area</a:t>
            </a:r>
            <a:endParaRPr lang="en-US" dirty="0"/>
          </a:p>
          <a:p>
            <a:pPr lvl="0"/>
            <a:r>
              <a:rPr lang="en-US" b="1" dirty="0"/>
              <a:t>Medical/dental/psychiatric appointment area</a:t>
            </a:r>
            <a:endParaRPr lang="en-US" dirty="0"/>
          </a:p>
          <a:p>
            <a:pPr lvl="0"/>
            <a:r>
              <a:rPr lang="en-US" b="1" dirty="0"/>
              <a:t>Medical/dental/psychiatric follow-up scheduling area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rot="16200000">
            <a:off x="1430422" y="2833445"/>
            <a:ext cx="5214108" cy="1905000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647023" y="3120090"/>
            <a:ext cx="566098" cy="851358"/>
          </a:xfrm>
          <a:prstGeom prst="rect">
            <a:avLst/>
          </a:prstGeom>
          <a:noFill/>
          <a:ln w="4445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1A82542-8BFA-5345-A4B0-F5240E92C4D5}"/>
              </a:ext>
            </a:extLst>
          </p:cNvPr>
          <p:cNvSpPr/>
          <p:nvPr/>
        </p:nvSpPr>
        <p:spPr>
          <a:xfrm>
            <a:off x="6715745" y="4257557"/>
            <a:ext cx="759751" cy="1446155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548C9A0-F27F-BA4C-A07A-A01A1E4F769C}"/>
              </a:ext>
            </a:extLst>
          </p:cNvPr>
          <p:cNvSpPr/>
          <p:nvPr/>
        </p:nvSpPr>
        <p:spPr>
          <a:xfrm>
            <a:off x="5153642" y="2970649"/>
            <a:ext cx="2288557" cy="1640842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82CDABF-2332-704D-B6E8-CBAD4275852E}"/>
              </a:ext>
            </a:extLst>
          </p:cNvPr>
          <p:cNvSpPr/>
          <p:nvPr/>
        </p:nvSpPr>
        <p:spPr>
          <a:xfrm>
            <a:off x="5006444" y="2254262"/>
            <a:ext cx="2469052" cy="905178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9C61151-BF1A-C341-B04E-727A4AD3AE48}"/>
              </a:ext>
            </a:extLst>
          </p:cNvPr>
          <p:cNvSpPr/>
          <p:nvPr/>
        </p:nvSpPr>
        <p:spPr>
          <a:xfrm>
            <a:off x="5074760" y="1061435"/>
            <a:ext cx="2288401" cy="1348699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5D1168-E420-0E45-9D81-E22F3534A471}"/>
              </a:ext>
            </a:extLst>
          </p:cNvPr>
          <p:cNvSpPr/>
          <p:nvPr/>
        </p:nvSpPr>
        <p:spPr>
          <a:xfrm>
            <a:off x="4391049" y="2251979"/>
            <a:ext cx="545453" cy="585194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208B93F-1E96-9841-A9EE-BF58FF98ABAD}"/>
              </a:ext>
            </a:extLst>
          </p:cNvPr>
          <p:cNvSpPr/>
          <p:nvPr/>
        </p:nvSpPr>
        <p:spPr>
          <a:xfrm>
            <a:off x="3012729" y="2438401"/>
            <a:ext cx="2027431" cy="2914488"/>
          </a:xfrm>
          <a:prstGeom prst="rect">
            <a:avLst/>
          </a:prstGeom>
          <a:noFill/>
          <a:ln w="444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57DA42A-CC02-B346-886C-1D12AFC5FFBE}"/>
              </a:ext>
            </a:extLst>
          </p:cNvPr>
          <p:cNvSpPr/>
          <p:nvPr/>
        </p:nvSpPr>
        <p:spPr>
          <a:xfrm>
            <a:off x="1940794" y="1813493"/>
            <a:ext cx="1019210" cy="1450664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A9EED4A-4A7C-5A43-88DF-3124A7BCC2B9}"/>
              </a:ext>
            </a:extLst>
          </p:cNvPr>
          <p:cNvSpPr/>
          <p:nvPr/>
        </p:nvSpPr>
        <p:spPr>
          <a:xfrm>
            <a:off x="1854651" y="3290720"/>
            <a:ext cx="1230324" cy="2317281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8FC071B-DCEB-2D42-8004-02E9BF591013}"/>
              </a:ext>
            </a:extLst>
          </p:cNvPr>
          <p:cNvSpPr/>
          <p:nvPr/>
        </p:nvSpPr>
        <p:spPr>
          <a:xfrm>
            <a:off x="745813" y="516619"/>
            <a:ext cx="1058402" cy="830575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554542A-CF32-8D41-8783-0B150F5EC464}"/>
              </a:ext>
            </a:extLst>
          </p:cNvPr>
          <p:cNvCxnSpPr>
            <a:cxnSpLocks/>
          </p:cNvCxnSpPr>
          <p:nvPr/>
        </p:nvCxnSpPr>
        <p:spPr>
          <a:xfrm>
            <a:off x="640901" y="6352685"/>
            <a:ext cx="1268227" cy="0"/>
          </a:xfrm>
          <a:prstGeom prst="line">
            <a:avLst/>
          </a:prstGeom>
          <a:ln w="152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2F959A1-53E1-0948-8C35-BE4D8E9867F7}"/>
              </a:ext>
            </a:extLst>
          </p:cNvPr>
          <p:cNvCxnSpPr>
            <a:cxnSpLocks/>
          </p:cNvCxnSpPr>
          <p:nvPr/>
        </p:nvCxnSpPr>
        <p:spPr>
          <a:xfrm>
            <a:off x="935012" y="5691924"/>
            <a:ext cx="965105" cy="817585"/>
          </a:xfrm>
          <a:prstGeom prst="line">
            <a:avLst/>
          </a:prstGeom>
          <a:ln w="180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E73EB15-F914-D04C-8B41-9B5D15B94ACF}"/>
              </a:ext>
            </a:extLst>
          </p:cNvPr>
          <p:cNvSpPr txBox="1"/>
          <p:nvPr/>
        </p:nvSpPr>
        <p:spPr>
          <a:xfrm rot="16200000">
            <a:off x="888584" y="2189454"/>
            <a:ext cx="788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7030A0"/>
                </a:solidFill>
              </a:rPr>
              <a:t>Women’s Locker Room &amp; Family Restrooms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DB9AC0-FFDD-804B-8878-9D40FD68BB29}"/>
              </a:ext>
            </a:extLst>
          </p:cNvPr>
          <p:cNvSpPr txBox="1"/>
          <p:nvPr/>
        </p:nvSpPr>
        <p:spPr>
          <a:xfrm rot="16200000">
            <a:off x="765024" y="3290850"/>
            <a:ext cx="639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4"/>
                </a:solidFill>
              </a:rPr>
              <a:t>Men’s Locker Room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12E68F5-B70D-9642-A30C-B4A5C0793225}"/>
              </a:ext>
            </a:extLst>
          </p:cNvPr>
          <p:cNvCxnSpPr>
            <a:cxnSpLocks/>
          </p:cNvCxnSpPr>
          <p:nvPr/>
        </p:nvCxnSpPr>
        <p:spPr>
          <a:xfrm>
            <a:off x="8839200" y="477458"/>
            <a:ext cx="0" cy="5915541"/>
          </a:xfrm>
          <a:prstGeom prst="straightConnector1">
            <a:avLst/>
          </a:prstGeom>
          <a:ln w="57150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5807FA-D199-DF46-A882-2AFF776138CE}"/>
              </a:ext>
            </a:extLst>
          </p:cNvPr>
          <p:cNvCxnSpPr>
            <a:cxnSpLocks/>
          </p:cNvCxnSpPr>
          <p:nvPr/>
        </p:nvCxnSpPr>
        <p:spPr>
          <a:xfrm>
            <a:off x="2240808" y="914400"/>
            <a:ext cx="1873992" cy="0"/>
          </a:xfrm>
          <a:prstGeom prst="line">
            <a:avLst/>
          </a:prstGeom>
          <a:ln w="368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94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1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16F2421D-4EB5-9743-BE79-63ACD5208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84848" y="3175000"/>
            <a:ext cx="435915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Review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Get in line (be prepared to wait)</a:t>
            </a:r>
          </a:p>
          <a:p>
            <a:pPr marL="0" indent="0">
              <a:buNone/>
            </a:pPr>
            <a:r>
              <a:rPr lang="en-US" dirty="0"/>
              <a:t>2. Get matched with a guest</a:t>
            </a:r>
          </a:p>
          <a:p>
            <a:pPr marL="0" indent="0">
              <a:buNone/>
            </a:pPr>
            <a:r>
              <a:rPr lang="en-US" dirty="0"/>
              <a:t>3. Chat, eat, complete the forms, make a plan</a:t>
            </a:r>
            <a:endParaRPr lang="en-US" sz="3600" dirty="0"/>
          </a:p>
          <a:p>
            <a:pPr marL="0" indent="0">
              <a:buNone/>
            </a:pPr>
            <a:r>
              <a:rPr lang="en-US" dirty="0"/>
              <a:t>4. Use the services, stay with your guest</a:t>
            </a:r>
          </a:p>
          <a:p>
            <a:pPr marL="0" indent="0">
              <a:buNone/>
            </a:pPr>
            <a:r>
              <a:rPr lang="en-US" dirty="0"/>
              <a:t>5. Be patient and positive</a:t>
            </a:r>
          </a:p>
          <a:p>
            <a:pPr marL="0" indent="0">
              <a:buNone/>
            </a:pPr>
            <a:r>
              <a:rPr lang="en-US" sz="3600" dirty="0"/>
              <a:t>6. </a:t>
            </a:r>
            <a:r>
              <a:rPr lang="en-US" sz="3600" b="1" dirty="0"/>
              <a:t>Ask for help</a:t>
            </a:r>
          </a:p>
          <a:p>
            <a:pPr marL="0" indent="0">
              <a:buNone/>
            </a:pPr>
            <a:r>
              <a:rPr lang="en-US" dirty="0"/>
              <a:t>7. Check out</a:t>
            </a:r>
          </a:p>
          <a:p>
            <a:pPr marL="0" indent="0">
              <a:buNone/>
            </a:pPr>
            <a:r>
              <a:rPr lang="en-US" dirty="0"/>
              <a:t>8. Repeat!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66129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hlinkClick r:id="rId3"/>
            <a:extLst>
              <a:ext uri="{FF2B5EF4-FFF2-40B4-BE49-F238E27FC236}">
                <a16:creationId xmlns:a16="http://schemas.microsoft.com/office/drawing/2014/main" id="{DB1F8EF6-55F5-E54E-9B03-B18E56E3F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38600" y="2247900"/>
            <a:ext cx="3775518" cy="316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431800" y="270934"/>
            <a:ext cx="8229600" cy="1143000"/>
          </a:xfrm>
        </p:spPr>
        <p:txBody>
          <a:bodyPr/>
          <a:lstStyle/>
          <a:p>
            <a:r>
              <a:rPr lang="en-US" sz="3600" b="1" dirty="0">
                <a:ea typeface="ＭＳ Ｐゴシック" pitchFamily="34" charset="-128"/>
              </a:rPr>
              <a:t>Project Homeless Connect Omaha 2019</a:t>
            </a:r>
            <a:br>
              <a:rPr lang="en-US" sz="3600" b="1" dirty="0">
                <a:ea typeface="ＭＳ Ｐゴシック" pitchFamily="34" charset="-128"/>
              </a:rPr>
            </a:br>
            <a:r>
              <a:rPr lang="en-US" sz="3600" b="1" dirty="0">
                <a:ea typeface="ＭＳ Ｐゴシック" pitchFamily="34" charset="-128"/>
              </a:rPr>
              <a:t>NEW Navigator Training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2057400" y="2101095"/>
            <a:ext cx="3124200" cy="3314700"/>
          </a:xfrm>
        </p:spPr>
        <p:txBody>
          <a:bodyPr/>
          <a:lstStyle/>
          <a:p>
            <a:pPr marL="0" lvl="0" indent="0" algn="ctr" eaLnBrk="1" hangingPunct="1">
              <a:buNone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</a:rPr>
              <a:t>Welcome</a:t>
            </a:r>
          </a:p>
          <a:p>
            <a:pPr marL="0" lvl="0" indent="0" algn="ctr" eaLnBrk="1" hangingPunct="1">
              <a:buNone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</a:rPr>
              <a:t>General Overview </a:t>
            </a:r>
          </a:p>
          <a:p>
            <a:pPr marL="0" lvl="0" indent="0" algn="ctr" eaLnBrk="1" hangingPunct="1">
              <a:buNone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</a:rPr>
              <a:t>Your role</a:t>
            </a:r>
          </a:p>
          <a:p>
            <a:pPr marL="0" lvl="0" indent="0" algn="ctr" eaLnBrk="1" hangingPunct="1">
              <a:buNone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</a:rPr>
              <a:t>Process</a:t>
            </a:r>
          </a:p>
          <a:p>
            <a:pPr marL="0" lvl="0" indent="0" algn="ctr" eaLnBrk="1" hangingPunct="1">
              <a:buNone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</a:rPr>
              <a:t>Forms</a:t>
            </a:r>
          </a:p>
          <a:p>
            <a:pPr marL="0" lvl="0" indent="0" algn="ctr" eaLnBrk="1" hangingPunct="1">
              <a:buNone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</a:rPr>
              <a:t>Questions</a:t>
            </a:r>
          </a:p>
          <a:p>
            <a:pPr marL="0" indent="0" eaLnBrk="1" hangingPunct="1">
              <a:buNone/>
            </a:pPr>
            <a:endParaRPr lang="en-US" sz="2400" dirty="0">
              <a:ea typeface="ＭＳ Ｐゴシック" pitchFamily="34" charset="-128"/>
            </a:endParaRPr>
          </a:p>
          <a:p>
            <a:pPr lvl="1" eaLnBrk="1" hangingPunct="1">
              <a:buFont typeface="Arial" pitchFamily="34" charset="0"/>
              <a:buNone/>
            </a:pPr>
            <a:endParaRPr lang="en-US" sz="2400" dirty="0">
              <a:ea typeface="ＭＳ Ｐゴシック" pitchFamily="34" charset="-128"/>
            </a:endParaRPr>
          </a:p>
          <a:p>
            <a:pPr lvl="1" algn="ctr" eaLnBrk="1" hangingPunct="1">
              <a:buFont typeface="Arial" pitchFamily="34" charset="0"/>
              <a:buNone/>
            </a:pPr>
            <a:endParaRPr lang="en-US" sz="2400" b="1" i="1" dirty="0">
              <a:ea typeface="ＭＳ Ｐゴシック" pitchFamily="34" charset="-128"/>
            </a:endParaRPr>
          </a:p>
          <a:p>
            <a:pPr lvl="1" eaLnBrk="1" hangingPunct="1"/>
            <a:endParaRPr lang="en-US" sz="2400" dirty="0">
              <a:ea typeface="ＭＳ Ｐゴシック" pitchFamily="34" charset="-128"/>
            </a:endParaRPr>
          </a:p>
          <a:p>
            <a:endParaRPr lang="en-US" sz="24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Placeholder 2"/>
          <p:cNvSpPr>
            <a:spLocks noGrp="1"/>
          </p:cNvSpPr>
          <p:nvPr>
            <p:ph type="body" idx="1"/>
          </p:nvPr>
        </p:nvSpPr>
        <p:spPr>
          <a:xfrm>
            <a:off x="685800" y="609600"/>
            <a:ext cx="7772400" cy="5867400"/>
          </a:xfrm>
        </p:spPr>
        <p:txBody>
          <a:bodyPr/>
          <a:lstStyle/>
          <a:p>
            <a:pPr algn="ctr" eaLnBrk="1" hangingPunct="1"/>
            <a:endParaRPr lang="en-US" sz="4800" b="1" dirty="0">
              <a:solidFill>
                <a:schemeClr val="tx1"/>
              </a:solidFill>
              <a:latin typeface="+mj-lt"/>
              <a:ea typeface="ＭＳ Ｐゴシック" pitchFamily="34" charset="-128"/>
            </a:endParaRPr>
          </a:p>
          <a:p>
            <a:pPr algn="ctr" eaLnBrk="1" hangingPunct="1"/>
            <a:endParaRPr lang="en-US" sz="4800" b="1" dirty="0">
              <a:solidFill>
                <a:schemeClr val="tx2">
                  <a:lumMod val="75000"/>
                </a:schemeClr>
              </a:solidFill>
              <a:effectLst>
                <a:glow rad="889000">
                  <a:schemeClr val="accent1">
                    <a:alpha val="79000"/>
                  </a:schemeClr>
                </a:glow>
              </a:effectLst>
              <a:latin typeface="+mj-lt"/>
              <a:ea typeface="ＭＳ Ｐゴシック" pitchFamily="34" charset="-128"/>
            </a:endParaRPr>
          </a:p>
          <a:p>
            <a:pPr algn="ctr" eaLnBrk="1" hangingPunct="1"/>
            <a:endParaRPr lang="en-US" sz="1000" b="1" dirty="0">
              <a:solidFill>
                <a:schemeClr val="tx2">
                  <a:lumMod val="75000"/>
                </a:schemeClr>
              </a:solidFill>
              <a:latin typeface="+mj-lt"/>
              <a:ea typeface="ＭＳ Ｐゴシック" pitchFamily="34" charset="-128"/>
            </a:endParaRPr>
          </a:p>
          <a:p>
            <a:pPr algn="ctr" eaLnBrk="1" hangingPunct="1"/>
            <a:r>
              <a:rPr lang="en-US" sz="4800" b="1" dirty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 </a:t>
            </a:r>
          </a:p>
        </p:txBody>
      </p:sp>
      <p:pic>
        <p:nvPicPr>
          <p:cNvPr id="3" name="Project Homeless Connect Omaha 2018">
            <a:hlinkClick r:id="" action="ppaction://media"/>
            <a:extLst>
              <a:ext uri="{FF2B5EF4-FFF2-40B4-BE49-F238E27FC236}">
                <a16:creationId xmlns:a16="http://schemas.microsoft.com/office/drawing/2014/main" id="{D57C6719-5EBF-5545-8945-EEA7FC840E8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56355" y="2171700"/>
            <a:ext cx="7631290" cy="4292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486EAC-4CFC-664C-A466-D848CAC3274A}"/>
              </a:ext>
            </a:extLst>
          </p:cNvPr>
          <p:cNvSpPr txBox="1"/>
          <p:nvPr/>
        </p:nvSpPr>
        <p:spPr>
          <a:xfrm>
            <a:off x="2971800" y="838200"/>
            <a:ext cx="32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mj-lt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Goals of training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44500" y="1511300"/>
            <a:ext cx="8229600" cy="5181600"/>
          </a:xfrm>
        </p:spPr>
        <p:txBody>
          <a:bodyPr/>
          <a:lstStyle/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Understand your role and key tasks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Have a general understanding of the process and event layout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Understand the resources available to support you/your guest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Review forms and maps</a:t>
            </a:r>
          </a:p>
        </p:txBody>
      </p:sp>
    </p:spTree>
    <p:extLst>
      <p:ext uri="{BB962C8B-B14F-4D97-AF65-F5344CB8AC3E}">
        <p14:creationId xmlns:p14="http://schemas.microsoft.com/office/powerpoint/2010/main" val="64580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Your Role as a Navigator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Work 1:1 with a guest experiencing homelessness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Be your guest’s personal guide as they access the services available</a:t>
            </a:r>
            <a:endParaRPr lang="en-US" dirty="0"/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Make sure they’re getting the things the want and/or need to accomplish accomplished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dirty="0"/>
              <a:t>Help monitor for stress and anxiety</a:t>
            </a:r>
          </a:p>
          <a:p>
            <a:pPr lvl="1" indent="-457200">
              <a:buFont typeface="Wingdings" charset="2"/>
              <a:buChar char="ü"/>
            </a:pPr>
            <a:endParaRPr lang="en-US" dirty="0"/>
          </a:p>
          <a:p>
            <a:pPr marL="0" indent="-114300">
              <a:buNone/>
            </a:pPr>
            <a:r>
              <a:rPr lang="en-US" dirty="0"/>
              <a:t>You don’t have to be the expert!</a:t>
            </a:r>
          </a:p>
        </p:txBody>
      </p:sp>
    </p:spTree>
    <p:extLst>
      <p:ext uri="{BB962C8B-B14F-4D97-AF65-F5344CB8AC3E}">
        <p14:creationId xmlns:p14="http://schemas.microsoft.com/office/powerpoint/2010/main" val="1000844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31800" y="2286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Teamwork makes the dream work!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31800" y="1371600"/>
            <a:ext cx="8229600" cy="5181600"/>
          </a:xfrm>
          <a:ln>
            <a:noFill/>
          </a:ln>
          <a:effectLst/>
        </p:spPr>
        <p:txBody>
          <a:bodyPr/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  <a:latin typeface="+mj-lt"/>
                <a:ea typeface="Abadi MT Condensed Extra Bold" charset="0"/>
                <a:cs typeface="Abadi MT Condensed Extra Bold" charset="0"/>
              </a:rPr>
              <a:t>Ask Me Stations/Ask Me Volunteers</a:t>
            </a:r>
          </a:p>
          <a:p>
            <a:pPr lvl="1"/>
            <a:r>
              <a:rPr lang="en-US" dirty="0"/>
              <a:t>Ask Me #1: Navigator/Guest matching area</a:t>
            </a:r>
          </a:p>
          <a:p>
            <a:pPr lvl="1"/>
            <a:r>
              <a:rPr lang="en-US" dirty="0"/>
              <a:t>Ask Me #2: Social Service side </a:t>
            </a:r>
          </a:p>
          <a:p>
            <a:pPr lvl="1"/>
            <a:r>
              <a:rPr lang="en-US" dirty="0"/>
              <a:t>Ask Me #3: Health Screening Side </a:t>
            </a:r>
          </a:p>
          <a:p>
            <a:r>
              <a:rPr lang="en-US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Social Services Q &amp; A</a:t>
            </a:r>
            <a:endParaRPr lang="en-US" sz="2800" dirty="0"/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bg1"/>
                </a:solidFill>
                <a:highlight>
                  <a:srgbClr val="008000"/>
                </a:highlight>
                <a:latin typeface="Abadi MT Condensed Extra Bold" charset="0"/>
                <a:ea typeface="Abadi MT Condensed Extra Bold" charset="0"/>
                <a:cs typeface="Abadi MT Condensed Extra Bold" charset="0"/>
              </a:rPr>
              <a:t>STAFF</a:t>
            </a:r>
            <a:r>
              <a:rPr lang="en-US" sz="2800" dirty="0">
                <a:solidFill>
                  <a:schemeClr val="bg1"/>
                </a:solidFill>
                <a:highlight>
                  <a:srgbClr val="008000"/>
                </a:highlight>
              </a:rPr>
              <a:t> 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bg1"/>
                </a:solidFill>
                <a:highlight>
                  <a:srgbClr val="0000FF"/>
                </a:highlight>
                <a:latin typeface="Abadi MT Condensed Extra Bold" charset="0"/>
                <a:ea typeface="Abadi MT Condensed Extra Bold" charset="0"/>
                <a:cs typeface="Abadi MT Condensed Extra Bold" charset="0"/>
              </a:rPr>
              <a:t>SAFETY</a:t>
            </a:r>
          </a:p>
          <a:p>
            <a:pPr lvl="0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00FB95"/>
                </a:highlight>
                <a:latin typeface="+mj-lt"/>
                <a:ea typeface="Abadi MT Condensed Extra Bold" charset="0"/>
                <a:cs typeface="Abadi MT Condensed Extra Bold" charset="0"/>
              </a:rPr>
              <a:t>Volunteer Support</a:t>
            </a:r>
          </a:p>
          <a:p>
            <a:pPr lvl="0">
              <a:buClr>
                <a:schemeClr val="tx1"/>
              </a:buClr>
            </a:pPr>
            <a:r>
              <a:rPr lang="en-US" sz="2800" b="1" dirty="0">
                <a:solidFill>
                  <a:schemeClr val="bg1"/>
                </a:solidFill>
                <a:highlight>
                  <a:srgbClr val="800080"/>
                </a:highlight>
                <a:latin typeface="+mj-lt"/>
                <a:ea typeface="Abadi MT Condensed Extra Bold" charset="0"/>
                <a:cs typeface="Abadi MT Condensed Extra Bold" charset="0"/>
              </a:rPr>
              <a:t>Student Leaders</a:t>
            </a:r>
          </a:p>
          <a:p>
            <a:pPr lvl="0"/>
            <a:r>
              <a:rPr lang="en-US" sz="2800" dirty="0"/>
              <a:t>CU Public Safety Officers</a:t>
            </a:r>
          </a:p>
        </p:txBody>
      </p:sp>
    </p:spTree>
    <p:extLst>
      <p:ext uri="{BB962C8B-B14F-4D97-AF65-F5344CB8AC3E}">
        <p14:creationId xmlns:p14="http://schemas.microsoft.com/office/powerpoint/2010/main" val="1797010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16F2421D-4EB5-9743-BE79-63ACD5208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84848" y="3175000"/>
            <a:ext cx="435915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The Process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Get in line (be prepared to wait)</a:t>
            </a:r>
          </a:p>
          <a:p>
            <a:pPr marL="0" indent="0">
              <a:buNone/>
            </a:pPr>
            <a:r>
              <a:rPr lang="en-US" dirty="0"/>
              <a:t>2. Get matched with a guest</a:t>
            </a:r>
          </a:p>
          <a:p>
            <a:pPr marL="0" indent="0">
              <a:buNone/>
            </a:pPr>
            <a:r>
              <a:rPr lang="en-US" dirty="0"/>
              <a:t>3. Chat, eat, </a:t>
            </a:r>
            <a:r>
              <a:rPr lang="en-US" b="1" dirty="0"/>
              <a:t>complete the forms</a:t>
            </a:r>
            <a:r>
              <a:rPr lang="en-US" dirty="0"/>
              <a:t>, make a plan</a:t>
            </a:r>
            <a:endParaRPr lang="en-US" sz="3600" dirty="0"/>
          </a:p>
          <a:p>
            <a:pPr marL="0" indent="0">
              <a:buNone/>
            </a:pPr>
            <a:r>
              <a:rPr lang="en-US" dirty="0"/>
              <a:t>4. Use the services, stay with your guest</a:t>
            </a:r>
          </a:p>
          <a:p>
            <a:pPr marL="0" indent="0">
              <a:buNone/>
            </a:pPr>
            <a:r>
              <a:rPr lang="en-US" dirty="0"/>
              <a:t>5. Be patient and positive</a:t>
            </a:r>
          </a:p>
          <a:p>
            <a:pPr marL="0" indent="0">
              <a:buNone/>
            </a:pPr>
            <a:r>
              <a:rPr lang="en-US" sz="3600" dirty="0"/>
              <a:t>6. </a:t>
            </a:r>
            <a:r>
              <a:rPr lang="en-US" sz="3600" b="1" dirty="0"/>
              <a:t>Ask for help</a:t>
            </a:r>
          </a:p>
          <a:p>
            <a:pPr marL="0" indent="0">
              <a:buNone/>
            </a:pPr>
            <a:r>
              <a:rPr lang="en-US" dirty="0"/>
              <a:t>7. Check out</a:t>
            </a:r>
          </a:p>
          <a:p>
            <a:pPr marL="0" indent="0">
              <a:buNone/>
            </a:pPr>
            <a:r>
              <a:rPr lang="en-US" dirty="0"/>
              <a:t>8. Repeat!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5267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/>
            <a:r>
              <a:rPr lang="en-US" sz="3600" b="1" dirty="0">
                <a:ea typeface="ＭＳ Ｐゴシック" pitchFamily="34" charset="-128"/>
              </a:rPr>
              <a:t>Navigator &amp; Guest Matching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257800"/>
          </a:xfrm>
        </p:spPr>
        <p:txBody>
          <a:bodyPr/>
          <a:lstStyle/>
          <a:p>
            <a:r>
              <a:rPr lang="en-US" sz="2800" dirty="0">
                <a:ea typeface="ＭＳ Ｐゴシック" pitchFamily="34" charset="-128"/>
              </a:rPr>
              <a:t>Join the line on the KFC spine</a:t>
            </a:r>
          </a:p>
          <a:p>
            <a:pPr lvl="1"/>
            <a:r>
              <a:rPr lang="en-US" sz="2400" dirty="0">
                <a:ea typeface="ＭＳ Ｐゴシック" pitchFamily="34" charset="-128"/>
              </a:rPr>
              <a:t>Be prepared for a wait</a:t>
            </a:r>
          </a:p>
          <a:p>
            <a:pPr lvl="1"/>
            <a:r>
              <a:rPr lang="en-US" sz="2400" dirty="0">
                <a:ea typeface="ＭＳ Ｐゴシック" pitchFamily="34" charset="-128"/>
              </a:rPr>
              <a:t>Guests arrive in waves</a:t>
            </a:r>
          </a:p>
          <a:p>
            <a:pPr lvl="1"/>
            <a:r>
              <a:rPr lang="en-US" sz="2400" dirty="0">
                <a:ea typeface="ＭＳ Ｐゴシック" pitchFamily="34" charset="-128"/>
              </a:rPr>
              <a:t>Set the tone!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800" dirty="0">
                <a:ea typeface="ＭＳ Ｐゴシック" pitchFamily="34" charset="-128"/>
              </a:rPr>
              <a:t>Greet your guest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ea typeface="ＭＳ Ｐゴシック" pitchFamily="34" charset="-128"/>
              </a:rPr>
              <a:t>Introduce yourself by first name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ea typeface="ＭＳ Ｐゴシック" pitchFamily="34" charset="-128"/>
              </a:rPr>
              <a:t>Explain the day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ea typeface="ＭＳ Ｐゴシック" pitchFamily="34" charset="-128"/>
              </a:rPr>
              <a:t>Go through food line 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ea typeface="ＭＳ Ｐゴシック" pitchFamily="34" charset="-128"/>
              </a:rPr>
              <a:t>Sit at a table and start with the forms while you eat</a:t>
            </a:r>
          </a:p>
          <a:p>
            <a:endParaRPr lang="en-US" sz="2800" dirty="0">
              <a:ea typeface="ＭＳ Ｐゴシック" pitchFamily="34" charset="-128"/>
            </a:endParaRPr>
          </a:p>
          <a:p>
            <a:pPr>
              <a:buFont typeface="Arial" pitchFamily="34" charset="0"/>
              <a:buNone/>
            </a:pPr>
            <a:endParaRPr 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059" y="1527381"/>
            <a:ext cx="3378115" cy="22445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ea typeface="ＭＳ Ｐゴシック" pitchFamily="34" charset="-128"/>
              </a:rPr>
              <a:t>Forms</a:t>
            </a: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Intake Form</a:t>
            </a:r>
          </a:p>
          <a:p>
            <a:pPr marL="514350" indent="-514350">
              <a:buAutoNum type="arabicPeriod"/>
            </a:pPr>
            <a:r>
              <a:rPr lang="en-US" dirty="0">
                <a:ea typeface="ＭＳ Ｐゴシック" pitchFamily="34" charset="-128"/>
              </a:rPr>
              <a:t>List of Available Services/Goal Sheet</a:t>
            </a:r>
          </a:p>
          <a:p>
            <a:pPr marL="514350" indent="-514350">
              <a:buAutoNum type="arabicPeriod"/>
            </a:pPr>
            <a:r>
              <a:rPr lang="en-US" dirty="0">
                <a:ea typeface="ＭＳ Ｐゴシック" pitchFamily="34" charset="-128"/>
              </a:rPr>
              <a:t>Summary of Social Service Providers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>
                <a:ea typeface="ＭＳ Ｐゴシック" pitchFamily="34" charset="-128"/>
              </a:rPr>
              <a:t>Maps: Social Services &amp; Health Screenings</a:t>
            </a:r>
          </a:p>
          <a:p>
            <a:pPr marL="514350" indent="-514350">
              <a:buAutoNum type="arabicPeriod"/>
            </a:pPr>
            <a:r>
              <a:rPr lang="en-US" dirty="0">
                <a:ea typeface="ＭＳ Ｐゴシック" pitchFamily="34" charset="-128"/>
              </a:rPr>
              <a:t>Health Screening Form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>
                <a:ea typeface="ＭＳ Ｐゴシック" pitchFamily="34" charset="-128"/>
              </a:rPr>
              <a:t>My Follow-Up Summary: Social Services</a:t>
            </a:r>
          </a:p>
          <a:p>
            <a:pPr marL="0" indent="0">
              <a:buNone/>
            </a:pPr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0644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E145942-C74B-8941-AD07-896A1FCCB12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84" y="474182"/>
            <a:ext cx="4546601" cy="5850418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702E05B-CBFF-0340-9246-297A0D27BA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585" y="474182"/>
            <a:ext cx="4498015" cy="5850418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112E704-A68D-A141-BE45-FC2B02CE84DB}"/>
              </a:ext>
            </a:extLst>
          </p:cNvPr>
          <p:cNvSpPr/>
          <p:nvPr/>
        </p:nvSpPr>
        <p:spPr>
          <a:xfrm>
            <a:off x="2057400" y="685800"/>
            <a:ext cx="990600" cy="228600"/>
          </a:xfrm>
          <a:prstGeom prst="rect">
            <a:avLst/>
          </a:prstGeom>
          <a:noFill/>
          <a:ln w="444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08F866-8D19-D94C-B635-865D31D8D8C5}"/>
              </a:ext>
            </a:extLst>
          </p:cNvPr>
          <p:cNvSpPr/>
          <p:nvPr/>
        </p:nvSpPr>
        <p:spPr>
          <a:xfrm>
            <a:off x="228600" y="914400"/>
            <a:ext cx="4191000" cy="685800"/>
          </a:xfrm>
          <a:prstGeom prst="rect">
            <a:avLst/>
          </a:prstGeom>
          <a:noFill/>
          <a:ln w="4445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C51EB-940B-8B4D-91B9-B02EC5A5583A}"/>
              </a:ext>
            </a:extLst>
          </p:cNvPr>
          <p:cNvSpPr/>
          <p:nvPr/>
        </p:nvSpPr>
        <p:spPr>
          <a:xfrm>
            <a:off x="1905000" y="4343400"/>
            <a:ext cx="2514600" cy="990600"/>
          </a:xfrm>
          <a:prstGeom prst="rect">
            <a:avLst/>
          </a:prstGeom>
          <a:noFill/>
          <a:ln w="444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236104-8DC4-514E-BF69-18BDA334E532}"/>
              </a:ext>
            </a:extLst>
          </p:cNvPr>
          <p:cNvSpPr/>
          <p:nvPr/>
        </p:nvSpPr>
        <p:spPr>
          <a:xfrm>
            <a:off x="7620000" y="685800"/>
            <a:ext cx="1371600" cy="1905000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6A7417-C5A3-0C4F-94A7-A3C55AAFFB16}"/>
              </a:ext>
            </a:extLst>
          </p:cNvPr>
          <p:cNvSpPr/>
          <p:nvPr/>
        </p:nvSpPr>
        <p:spPr>
          <a:xfrm>
            <a:off x="4800600" y="3810000"/>
            <a:ext cx="2743200" cy="2362200"/>
          </a:xfrm>
          <a:prstGeom prst="rect">
            <a:avLst/>
          </a:prstGeom>
          <a:noFill/>
          <a:ln w="44450"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2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44450">
          <a:solidFill>
            <a:srgbClr val="00B050"/>
          </a:solidFill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19952</TotalTime>
  <Words>634</Words>
  <Application>Microsoft Macintosh PowerPoint</Application>
  <PresentationFormat>On-screen Show (4:3)</PresentationFormat>
  <Paragraphs>153</Paragraphs>
  <Slides>20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Abadi MT Condensed Extra Bold</vt:lpstr>
      <vt:lpstr>Arial</vt:lpstr>
      <vt:lpstr>Calibri</vt:lpstr>
      <vt:lpstr>Wingdings</vt:lpstr>
      <vt:lpstr>Office Theme</vt:lpstr>
      <vt:lpstr>PowerPoint Presentation</vt:lpstr>
      <vt:lpstr>Project Homeless Connect Omaha 2019 NEW Navigator Training</vt:lpstr>
      <vt:lpstr>Goals of training</vt:lpstr>
      <vt:lpstr>Your Role as a Navigator</vt:lpstr>
      <vt:lpstr>Teamwork makes the dream work!</vt:lpstr>
      <vt:lpstr>The Process</vt:lpstr>
      <vt:lpstr>Navigator &amp; Guest Matching</vt:lpstr>
      <vt:lpstr>Forms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Maps and More Info!</vt:lpstr>
      <vt:lpstr>WHERE IT ALL HAPPENS!</vt:lpstr>
      <vt:lpstr>KFC “Spine”</vt:lpstr>
      <vt:lpstr>Social Services Side</vt:lpstr>
      <vt:lpstr>Health Screenings Side</vt:lpstr>
      <vt:lpstr>Review</vt:lpstr>
      <vt:lpstr>PowerPoint Presentation</vt:lpstr>
    </vt:vector>
  </TitlesOfParts>
  <Company>ConAgra Foods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Elizabeth Haley (ZEH0069 - CC-L3H4972)</dc:creator>
  <cp:lastModifiedBy>Bibins-Clark, Randi Y</cp:lastModifiedBy>
  <cp:revision>417</cp:revision>
  <cp:lastPrinted>2017-03-22T16:36:36Z</cp:lastPrinted>
  <dcterms:created xsi:type="dcterms:W3CDTF">2010-03-05T21:43:48Z</dcterms:created>
  <dcterms:modified xsi:type="dcterms:W3CDTF">2019-07-23T15:22:22Z</dcterms:modified>
</cp:coreProperties>
</file>